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Tahom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ic7BMLmffFC0ltdrOoQaBEP2jd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Tahoma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Tahoma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pip install open3d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pip install pyntcloud</a:t>
            </a:r>
            <a:br>
              <a:rPr lang="en-US"/>
            </a:br>
            <a:r>
              <a:rPr b="0" i="0" lang="en-US">
                <a:latin typeface="Arial"/>
                <a:ea typeface="Arial"/>
                <a:cs typeface="Arial"/>
                <a:sym typeface="Arial"/>
              </a:rPr>
              <a:t>pip install pyvista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ip install h5py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5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PointNet使用資料說明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附件:file01.rar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>
            <p:ph type="title"/>
          </p:nvPr>
        </p:nvSpPr>
        <p:spPr>
          <a:xfrm>
            <a:off x="838200" y="0"/>
            <a:ext cx="10515600" cy="10889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介紹</a:t>
            </a:r>
            <a:endParaRPr/>
          </a:p>
        </p:txBody>
      </p:sp>
      <p:pic>
        <p:nvPicPr>
          <p:cNvPr id="197" name="Google Shape;19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80569"/>
            <a:ext cx="10515600" cy="49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type="title"/>
          </p:nvPr>
        </p:nvSpPr>
        <p:spPr>
          <a:xfrm>
            <a:off x="838200" y="1"/>
            <a:ext cx="10515600" cy="1138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介紹</a:t>
            </a:r>
            <a:endParaRPr/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14" y="2609109"/>
            <a:ext cx="2787063" cy="247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6251" y="2228117"/>
            <a:ext cx="2399660" cy="33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0514" y="2900333"/>
            <a:ext cx="3044486" cy="189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9603" y="2892778"/>
            <a:ext cx="2922411" cy="190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1"/>
          <p:cNvSpPr/>
          <p:nvPr/>
        </p:nvSpPr>
        <p:spPr>
          <a:xfrm>
            <a:off x="2269375" y="5601809"/>
            <a:ext cx="1496290" cy="76574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5315297" y="5698800"/>
            <a:ext cx="1496290" cy="76574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8226855" y="5218939"/>
            <a:ext cx="1496290" cy="76574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838200" y="1"/>
            <a:ext cx="10515600" cy="1138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介紹</a:t>
            </a:r>
            <a:endParaRPr/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138845"/>
            <a:ext cx="5744126" cy="27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860" y="4167505"/>
            <a:ext cx="6404581" cy="2409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7431074" y="2755496"/>
            <a:ext cx="3808207" cy="180481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對專案的幫助: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1.專案的啟動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2.系統的核心樞紐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檔案類型</a:t>
            </a:r>
            <a:endParaRPr/>
          </a:p>
        </p:txBody>
      </p:sp>
      <p:sp>
        <p:nvSpPr>
          <p:cNvPr id="223" name="Google Shape;223;p13"/>
          <p:cNvSpPr txBox="1"/>
          <p:nvPr>
            <p:ph idx="1" type="body"/>
          </p:nvPr>
        </p:nvSpPr>
        <p:spPr>
          <a:xfrm>
            <a:off x="838200" y="1039091"/>
            <a:ext cx="10515600" cy="513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stl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ply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pts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Hdf5(h5)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stl檔案</a:t>
            </a:r>
            <a:endParaRPr/>
          </a:p>
        </p:txBody>
      </p:sp>
      <p:pic>
        <p:nvPicPr>
          <p:cNvPr id="229" name="Google Shape;22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611" y="1365278"/>
            <a:ext cx="7842389" cy="45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ply檔案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975" y="1275218"/>
            <a:ext cx="7659912" cy="490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pts檔案</a:t>
            </a:r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434" y="1105593"/>
            <a:ext cx="3382710" cy="260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588" y="1039091"/>
            <a:ext cx="4803282" cy="281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5968" y="4516680"/>
            <a:ext cx="2314898" cy="166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5673" y="4516680"/>
            <a:ext cx="4201111" cy="157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HDF5</a:t>
            </a:r>
            <a:endParaRPr/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11336"/>
            <a:ext cx="10430890" cy="419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7"/>
          <p:cNvSpPr txBox="1"/>
          <p:nvPr/>
        </p:nvSpPr>
        <p:spPr>
          <a:xfrm>
            <a:off x="0" y="970804"/>
            <a:ext cx="246056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.h5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cloudcompare</a:t>
            </a:r>
            <a:endParaRPr/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82" y="1306855"/>
            <a:ext cx="3338525" cy="393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6536" y="840538"/>
            <a:ext cx="6430272" cy="49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轉換</a:t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828800" y="2999715"/>
            <a:ext cx="1911928" cy="116378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5043055" y="3026136"/>
            <a:ext cx="1911928" cy="116378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8689570" y="3026136"/>
            <a:ext cx="1911928" cy="1163782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 txBox="1"/>
          <p:nvPr/>
        </p:nvSpPr>
        <p:spPr>
          <a:xfrm>
            <a:off x="2211188" y="3335709"/>
            <a:ext cx="1097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>
            <a:off x="5450379" y="3396940"/>
            <a:ext cx="1097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9096894" y="3396940"/>
            <a:ext cx="1097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19"/>
          <p:cNvCxnSpPr>
            <a:stCxn id="264" idx="6"/>
            <a:endCxn id="265" idx="2"/>
          </p:cNvCxnSpPr>
          <p:nvPr/>
        </p:nvCxnSpPr>
        <p:spPr>
          <a:xfrm>
            <a:off x="3740728" y="3581606"/>
            <a:ext cx="1302300" cy="2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" name="Google Shape;271;p19"/>
          <p:cNvCxnSpPr>
            <a:endCxn id="266" idx="2"/>
          </p:cNvCxnSpPr>
          <p:nvPr/>
        </p:nvCxnSpPr>
        <p:spPr>
          <a:xfrm>
            <a:off x="6954970" y="3608027"/>
            <a:ext cx="173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4/4c/Point_cloud_torus.gif/220px-Point_cloud_torus.gif"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631" y="4261405"/>
            <a:ext cx="2604656" cy="253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>
            <p:ph type="title"/>
          </p:nvPr>
        </p:nvSpPr>
        <p:spPr>
          <a:xfrm>
            <a:off x="520157" y="309268"/>
            <a:ext cx="10768923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4300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3D圖形表現形式</a:t>
            </a:r>
            <a:endParaRPr b="1" sz="43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493345" y="1134767"/>
            <a:ext cx="8715546" cy="185231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3D圖形具有多種表現形式，包括了</a:t>
            </a:r>
            <a:r>
              <a:rPr lang="en-US" sz="2500">
                <a:solidFill>
                  <a:srgbClr val="0000FF"/>
                </a:solidFill>
                <a:latin typeface="DFKai-SB"/>
                <a:ea typeface="DFKai-SB"/>
                <a:cs typeface="DFKai-SB"/>
                <a:sym typeface="DFKai-SB"/>
              </a:rPr>
              <a:t>點雲</a:t>
            </a: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lang="en-US" sz="2500">
                <a:solidFill>
                  <a:srgbClr val="0000FF"/>
                </a:solidFill>
                <a:latin typeface="DFKai-SB"/>
                <a:ea typeface="DFKai-SB"/>
                <a:cs typeface="DFKai-SB"/>
                <a:sym typeface="DFKai-SB"/>
              </a:rPr>
              <a:t>體素(</a:t>
            </a:r>
            <a:r>
              <a:rPr lang="en-US" sz="2500">
                <a:solidFill>
                  <a:srgbClr val="0000FF"/>
                </a:solidFill>
              </a:rPr>
              <a:t>Voxel</a:t>
            </a:r>
            <a:r>
              <a:rPr lang="en-US" sz="2500">
                <a:solidFill>
                  <a:srgbClr val="0000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、 </a:t>
            </a:r>
            <a:r>
              <a:rPr lang="en-US" sz="2500">
                <a:solidFill>
                  <a:srgbClr val="0000FF"/>
                </a:solidFill>
              </a:rPr>
              <a:t>mesh</a:t>
            </a: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等，亦有使用</a:t>
            </a:r>
            <a:r>
              <a:rPr lang="en-US" sz="2500">
                <a:solidFill>
                  <a:srgbClr val="0000FF"/>
                </a:solidFill>
                <a:latin typeface="DFKai-SB"/>
                <a:ea typeface="DFKai-SB"/>
                <a:cs typeface="DFKai-SB"/>
                <a:sym typeface="DFKai-SB"/>
              </a:rPr>
              <a:t>多視圖</a:t>
            </a: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的方式處理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●"/>
            </a:pPr>
            <a:r>
              <a:rPr lang="en-US" sz="25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早期應用大多將點雲或mesh轉成3D體素或多視圖學習特徵</a:t>
            </a:r>
            <a:endParaRPr sz="25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11208120" y="62294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6634" y="3108996"/>
            <a:ext cx="1504064" cy="133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5342" y="3108996"/>
            <a:ext cx="2288816" cy="140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5083" y="4630654"/>
            <a:ext cx="1623729" cy="169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8892" y="1032523"/>
            <a:ext cx="2462951" cy="23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6574" y="3874481"/>
            <a:ext cx="3597960" cy="250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資料轉換</a:t>
            </a:r>
            <a:endParaRPr/>
          </a:p>
        </p:txBody>
      </p:sp>
      <p:sp>
        <p:nvSpPr>
          <p:cNvPr id="278" name="Google Shape;278;p20"/>
          <p:cNvSpPr txBox="1"/>
          <p:nvPr>
            <p:ph idx="1" type="body"/>
          </p:nvPr>
        </p:nvSpPr>
        <p:spPr>
          <a:xfrm>
            <a:off x="838200" y="1039091"/>
            <a:ext cx="10515600" cy="513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於anaconda cmd中輸入 pip install open3d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於cd至桌面，執行mkdir stl_pts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cd stl_pts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執行python stl_trans.py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執行python pyntcloud.py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執行python tr_h5.py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會看到SPAI-001-C1.ply、 SPAI-001-C1.pts、 SPAI-001-C1.h5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於windows 下載cloudcompare，可以用cloudcompare開啟上面檔案(pts與ply)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20&amp;y=-25&amp;w=968&amp;h=543&amp;store=1&amp;accept=image%2F*&amp;auth=LCA%20c56477e1c6632e8bf15541ae10bf3ba77ef59371-ts%3D1659321935" id="284" name="Google Shape;28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10" y="1108024"/>
            <a:ext cx="9285317" cy="520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1003&amp;y=-6&amp;w=813&amp;h=569&amp;store=1&amp;accept=image%2F*&amp;auth=LCA%2033b061fedd1a6076c5a30712fd84abf51c78b1bb-ts%3D1659321935" id="290" name="Google Shape;29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091" y="707010"/>
            <a:ext cx="9490649" cy="631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58&amp;y=487&amp;w=928&amp;h=517&amp;store=1&amp;accept=image%2F*&amp;auth=LCA%205f6f69758c46cef82be0530f5b72d83a48058e6a-ts%3D1659321935" id="296" name="Google Shape;296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344" y="1039091"/>
            <a:ext cx="9414933" cy="524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144&amp;y=1070&amp;w=347&amp;h=670&amp;store=1&amp;accept=image%2F*&amp;auth=LCA%203dd23547db07721a38385f6cffcad1f49bec14c7-ts%3D1659321935" id="302" name="Google Shape;3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7468" y="1341238"/>
            <a:ext cx="2499665" cy="4826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uments.lucid.app/documents/de181819-5959-4792-8f7c-5f0ccaefbdc6/pages/0_0?a=167&amp;x=938&amp;y=560&amp;w=934&amp;h=440&amp;store=1&amp;accept=image%2F*&amp;auth=LCA%2091599bcec9641d2cfe30e8a2e597102c9eed3a50-ts%3D1659321935" id="303" name="Google Shape;303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38656"/>
            <a:ext cx="9097330" cy="429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224&amp;y=1734&amp;w=349&amp;h=138&amp;store=1&amp;accept=image%2F*&amp;auth=LCA%20ab79fc8e2bbade47076ee0eaa9bf6bc640446cab-ts%3D1659321935" id="309" name="Google Shape;3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7708" y="715994"/>
            <a:ext cx="4057035" cy="159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uments.lucid.app/documents/de181819-5959-4792-8f7c-5f0ccaefbdc6/pages/0_0?a=167&amp;x=620&amp;y=1029&amp;w=1320&amp;h=688&amp;store=1&amp;accept=image%2F*&amp;auth=LCA%20fd13047015341e415c33ba3a5bf4da2710ea9925-ts%3D1659321935" id="310" name="Google Shape;310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07" y="1971217"/>
            <a:ext cx="8233626" cy="453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descr="https://documents.lucid.app/documents/de181819-5959-4792-8f7c-5f0ccaefbdc6/pages/0_0?a=167&amp;x=-23&amp;y=1890&amp;w=521&amp;h=660&amp;store=1&amp;accept=image%2F*&amp;auth=LCA%200541f61a38ea43fddf55743ee6a26bb205c45a5d-ts%3D1659321935" id="316" name="Google Shape;31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1939"/>
            <a:ext cx="2977616" cy="3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uments.lucid.app/documents/de181819-5959-4792-8f7c-5f0ccaefbdc6/pages/0_0?a=167&amp;x=412&amp;y=1890&amp;w=500&amp;h=660&amp;store=1&amp;accept=image%2F*&amp;auth=LCA%2051f4ff8269f201fb479023206ad07815b515f835-ts%3D1659321935" id="317" name="Google Shape;3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7616" y="1498887"/>
            <a:ext cx="2831916" cy="3738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uments.lucid.app/documents/de181819-5959-4792-8f7c-5f0ccaefbdc6/pages/0_0?a=167&amp;x=851&amp;y=1893&amp;w=1078&amp;h=594&amp;store=1&amp;accept=image%2F*&amp;auth=LCA%2033cce25f838eadbf3af40b7bb4b594fdf8e19214-ts%3D1659321935" id="318" name="Google Shape;3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9531" y="1579418"/>
            <a:ext cx="6167091" cy="339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id="324" name="Google Shape;32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45" y="1039091"/>
            <a:ext cx="7212893" cy="390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049" y="519545"/>
            <a:ext cx="3596640" cy="496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id="331" name="Google Shape;33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255" y="1039091"/>
            <a:ext cx="2200582" cy="120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880" y="1059380"/>
            <a:ext cx="2124371" cy="145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24" y="3084355"/>
            <a:ext cx="4089862" cy="302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3964" y="3352328"/>
            <a:ext cx="4070249" cy="232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00279" y="3398085"/>
            <a:ext cx="3803299" cy="223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838200" y="0"/>
            <a:ext cx="10515600" cy="103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Label</a:t>
            </a:r>
            <a:endParaRPr/>
          </a:p>
        </p:txBody>
      </p:sp>
      <p:pic>
        <p:nvPicPr>
          <p:cNvPr id="341" name="Google Shape;34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825" y="1780293"/>
            <a:ext cx="3134162" cy="3839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documents.lucid.app/documents/de181819-5959-4792-8f7c-5f0ccaefbdc6/pages/0_0?a=169&amp;x=105&amp;y=2664&amp;w=327&amp;h=349&amp;store=1&amp;accept=image%2F*&amp;auth=LCA%20dc762c13829d2697eb953d8cbf63991312d44839-ts%3D1659321935" id="342" name="Google Shape;3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087" y="781396"/>
            <a:ext cx="3482460" cy="372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8578" y="4766646"/>
            <a:ext cx="6030167" cy="13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531281" y="221280"/>
            <a:ext cx="699559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Volumetric CNN</a:t>
            </a:r>
            <a:endParaRPr b="0" i="0" sz="3600" u="none" cap="none" strike="noStrike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16" name="Google Shape;116;p3"/>
          <p:cNvGrpSpPr/>
          <p:nvPr/>
        </p:nvGrpSpPr>
        <p:grpSpPr>
          <a:xfrm>
            <a:off x="554877" y="903229"/>
            <a:ext cx="1199456" cy="74689"/>
            <a:chOff x="0" y="2842590"/>
            <a:chExt cx="7054752" cy="89199"/>
          </a:xfrm>
        </p:grpSpPr>
        <p:sp>
          <p:nvSpPr>
            <p:cNvPr id="117" name="Google Shape;117;p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1" name="Google Shape;121;p3"/>
          <p:cNvSpPr txBox="1"/>
          <p:nvPr/>
        </p:nvSpPr>
        <p:spPr>
          <a:xfrm>
            <a:off x="574642" y="1304166"/>
            <a:ext cx="6398395" cy="4823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Princeton大學CVPR2015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方法的核心將3D Object的數據表示為30×30∗30大小的”立體柵格”，直接對體素應用3DCNN提取特徵進行分類。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Volumetric直覺作法就是 3DCNN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缺點: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Mesh空間的稀疏性導致轉成體素後的解析度與分辨率問題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3D卷積帶來的計算與儲存成本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1" marL="6858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3"/>
          <p:cNvSpPr txBox="1"/>
          <p:nvPr>
            <p:ph idx="12" type="sldNum"/>
          </p:nvPr>
        </p:nvSpPr>
        <p:spPr>
          <a:xfrm>
            <a:off x="9112932" y="64024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482209" y="6162746"/>
            <a:ext cx="109946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Wu, Zhirong, et al. "3d shapenets: A deep representation for volumetric shapes." </a:t>
            </a:r>
            <a:b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b="0" i="0" lang="en-US" sz="1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2015.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585" y="2294612"/>
            <a:ext cx="2428625" cy="429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4483" y="72015"/>
            <a:ext cx="4381650" cy="212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000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作業</a:t>
            </a:r>
            <a:endParaRPr/>
          </a:p>
        </p:txBody>
      </p:sp>
      <p:sp>
        <p:nvSpPr>
          <p:cNvPr id="349" name="Google Shape;349;p30"/>
          <p:cNvSpPr txBox="1"/>
          <p:nvPr>
            <p:ph idx="1" type="body"/>
          </p:nvPr>
        </p:nvSpPr>
        <p:spPr>
          <a:xfrm>
            <a:off x="838200" y="1325563"/>
            <a:ext cx="10515600" cy="4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1.使用前面所提供的code將stl轉為pts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2.依下面左圖中分類方式label後，將各類別內容放進同一個文件中，內容如右圖，與原本用stl轉出的pts包一起上傳line</a:t>
            </a:r>
            <a:endParaRPr/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20" y="3233650"/>
            <a:ext cx="5827910" cy="324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695" y="3548092"/>
            <a:ext cx="5536676" cy="237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391361" y="295368"/>
            <a:ext cx="103667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Multi-view CNN for 3D Shape Recognition</a:t>
            </a:r>
            <a:endParaRPr b="1" sz="42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419196" y="885532"/>
            <a:ext cx="1199456" cy="74689"/>
            <a:chOff x="0" y="2842590"/>
            <a:chExt cx="7054752" cy="89199"/>
          </a:xfrm>
        </p:grpSpPr>
        <p:sp>
          <p:nvSpPr>
            <p:cNvPr id="132" name="Google Shape;132;p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391361" y="1124447"/>
            <a:ext cx="10972459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Massachusetts大學的ICCV2015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該方法住要是從不同的視角拍攝得到該物體的不同視角下的圖像，取得物體的三維數據，將這些產生的二維圖像作為訓練數據</a:t>
            </a:r>
            <a:endParaRPr sz="2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缺點: 應用非常局限，像分割、補全等就不太容易使用</a:t>
            </a:r>
            <a:endParaRPr sz="2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7" name="Google Shape;137;p4"/>
          <p:cNvSpPr txBox="1"/>
          <p:nvPr>
            <p:ph idx="12" type="sldNum"/>
          </p:nvPr>
        </p:nvSpPr>
        <p:spPr>
          <a:xfrm>
            <a:off x="9386461" y="647222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16021" y="6317723"/>
            <a:ext cx="12075979" cy="5078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Su, Hang, et al. "Multi-view convolutional neural networks for 3d shape recognition." 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IEEE international conference on computer vision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2015.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Qi, Charles R., et al. "Volumetric and multi-view cnns for object classification on 3d data." 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IEEE conference on computer vision and pattern recognition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2016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349" y="2864348"/>
            <a:ext cx="8831346" cy="3246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385846" y="623407"/>
            <a:ext cx="11277393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4700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為什麼點雲是重要的？</a:t>
            </a:r>
            <a:endParaRPr b="1" sz="47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529932" y="1539408"/>
            <a:ext cx="7905201" cy="505172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點雲是日常生活中，能輕易獲取和使用的數據結構且目前數據量龐大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點雲是空間中的資料集，用以描繪3D 物體的外型，雲上的每一點具有3D座標 (X, Y, Z)，更好地表達物體的空間輪廓和點與點間相對空間位置，比其他3D表現形式更有優勢。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應用: 醫學影像、自動駕駛、擴增實境</a:t>
            </a:r>
            <a:b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需要直接或間接從點雲中提取信息，</a:t>
            </a:r>
            <a:b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為計算機視覺非常重要的一部分。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6" name="Google Shape;146;p5"/>
          <p:cNvSpPr txBox="1"/>
          <p:nvPr>
            <p:ph idx="12" type="sldNum"/>
          </p:nvPr>
        </p:nvSpPr>
        <p:spPr>
          <a:xfrm>
            <a:off x="11454863" y="6345536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703" y="219782"/>
            <a:ext cx="1926156" cy="12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9992" y="224059"/>
            <a:ext cx="2430701" cy="3970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c/c0/Extract_Video_Beit_Ghazaleh_Orthophoto_Survey_AG%26P_2017.gif/220px-Extract_Video_Beit_Ghazaleh_Orthophoto_Survey_AG%26P_2017.gif" id="149" name="Google Shape;1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487" y="4296229"/>
            <a:ext cx="4114800" cy="245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2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80203" y="632930"/>
            <a:ext cx="10768923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>
                <a:solidFill>
                  <a:srgbClr val="833C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為什麼點雲過去沒被使用？</a:t>
            </a:r>
            <a:endParaRPr b="1" sz="4200">
              <a:solidFill>
                <a:srgbClr val="833C0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4948203" y="3328619"/>
            <a:ext cx="2509200" cy="2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11208120" y="62294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456894" y="1514513"/>
            <a:ext cx="10905263" cy="44438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10000"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直接對點雲做特徵學習有幾個問題需要考慮：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106678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特徵學習需要對點雲中各個點的排列保持不變性、特徵學習需要對rigid transformation(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旋轉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平移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縮放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)保持不變。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9498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雖然有挑戰，但是深度學習強大的表徵能力以及其在圖像領域取得的巨大成功，因此有研究已在點雲上進行並獲得不錯成果:</a:t>
            </a:r>
            <a:endParaRPr/>
          </a:p>
          <a:p>
            <a:pPr indent="-457200" lvl="1" marL="106678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106678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PointNet++</a:t>
            </a:r>
            <a:endParaRPr/>
          </a:p>
          <a:p>
            <a:pPr indent="-457200" lvl="1" marL="1066785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CurveNet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1066785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3063"/>
              <a:buChar char="○"/>
            </a:pPr>
            <a:r>
              <a:rPr lang="en-US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…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213080" y="5895684"/>
            <a:ext cx="11978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Qi, Charles R., et al. “Pointnet: Deep learning on point sets for 3d classification and segmentation.” 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IEEE conference on computer vision and pattern recognition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2017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Qi, Charles R., et al. "Pointnet++: Deep hierarchical feature learning on point sets in a metric space." 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preprint arXiv:1706.02413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(2017).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Muzahid, A. A. M., et al. "Curvenet: Curvature-based multitask learning deep networks for 3D object recognition." 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IEEE/CAA Journal of Automatica Sinica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8.6 (2020): 1177-1187.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5615" y="3051433"/>
            <a:ext cx="2806385" cy="301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>
            <p:ph type="title"/>
          </p:nvPr>
        </p:nvSpPr>
        <p:spPr>
          <a:xfrm>
            <a:off x="445500" y="314055"/>
            <a:ext cx="10768923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 sz="4500">
                <a:solidFill>
                  <a:srgbClr val="833C0B"/>
                </a:solidFill>
                <a:latin typeface="Tahoma"/>
                <a:ea typeface="Tahoma"/>
                <a:cs typeface="Tahoma"/>
                <a:sym typeface="Tahoma"/>
              </a:rPr>
              <a:t>Pointnet</a:t>
            </a:r>
            <a:endParaRPr b="1" sz="4500">
              <a:solidFill>
                <a:srgbClr val="833C0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4948203" y="3328619"/>
            <a:ext cx="2509200" cy="2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11208120" y="62294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47773" y="3150256"/>
            <a:ext cx="2306793" cy="263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>
            <p:ph idx="1" type="body"/>
          </p:nvPr>
        </p:nvSpPr>
        <p:spPr>
          <a:xfrm>
            <a:off x="415601" y="1048464"/>
            <a:ext cx="11211226" cy="20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第一個使用點雲作為訓練數據的神經網路，他克服一般神經網絡中學習點雲的大難題: (1) 對於包含 N 個點的點集，點的輸入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順序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不影響訓練結果；(2) 點的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旋轉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平移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、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縮放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也會不影響訓練結果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6096" y="3052697"/>
            <a:ext cx="6954395" cy="313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2059281" y="4176883"/>
            <a:ext cx="464907" cy="342935"/>
          </a:xfrm>
          <a:prstGeom prst="rightArrow">
            <a:avLst>
              <a:gd fmla="val 42645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9587056" y="4265224"/>
            <a:ext cx="464907" cy="342935"/>
          </a:xfrm>
          <a:prstGeom prst="rightArrow">
            <a:avLst>
              <a:gd fmla="val 42645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5615" y="3151716"/>
            <a:ext cx="2806385" cy="301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>
            <p:ph type="title"/>
          </p:nvPr>
        </p:nvSpPr>
        <p:spPr>
          <a:xfrm>
            <a:off x="445500" y="314055"/>
            <a:ext cx="10768923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 sz="4500">
                <a:solidFill>
                  <a:srgbClr val="833C0B"/>
                </a:solidFill>
                <a:latin typeface="Tahoma"/>
                <a:ea typeface="Tahoma"/>
                <a:cs typeface="Tahoma"/>
                <a:sym typeface="Tahoma"/>
              </a:rPr>
              <a:t>Pointnet 方法</a:t>
            </a:r>
            <a:endParaRPr b="1" sz="4500">
              <a:solidFill>
                <a:srgbClr val="833C0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4948203" y="3428902"/>
            <a:ext cx="2509200" cy="2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 txBox="1"/>
          <p:nvPr>
            <p:ph idx="12" type="sldNum"/>
          </p:nvPr>
        </p:nvSpPr>
        <p:spPr>
          <a:xfrm>
            <a:off x="11208120" y="62294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47773" y="3250539"/>
            <a:ext cx="2306793" cy="263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>
            <p:ph idx="1" type="body"/>
          </p:nvPr>
        </p:nvSpPr>
        <p:spPr>
          <a:xfrm>
            <a:off x="474593" y="1212970"/>
            <a:ext cx="11211226" cy="177800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514350" lvl="0" marL="514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無序性: 使用對稱函數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仿射及剛性變換無關性: alignment network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點的特徵需要考慮局部結構:  局部+全局特徵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51435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6096" y="3152980"/>
            <a:ext cx="6954395" cy="313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2059281" y="4277166"/>
            <a:ext cx="464907" cy="342935"/>
          </a:xfrm>
          <a:prstGeom prst="rightArrow">
            <a:avLst>
              <a:gd fmla="val 42645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9587056" y="4365507"/>
            <a:ext cx="464907" cy="342935"/>
          </a:xfrm>
          <a:prstGeom prst="rightArrow">
            <a:avLst>
              <a:gd fmla="val 42645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 p14:dur="2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838200" y="1"/>
            <a:ext cx="10515600" cy="1138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介紹</a:t>
            </a:r>
            <a:endParaRPr/>
          </a:p>
        </p:txBody>
      </p:sp>
      <p:sp>
        <p:nvSpPr>
          <p:cNvPr id="190" name="Google Shape;190;p9"/>
          <p:cNvSpPr txBox="1"/>
          <p:nvPr>
            <p:ph idx="1" type="body"/>
          </p:nvPr>
        </p:nvSpPr>
        <p:spPr>
          <a:xfrm>
            <a:off x="838200" y="1138845"/>
            <a:ext cx="10515600" cy="5038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33" y="909558"/>
            <a:ext cx="11879333" cy="5496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2022-06-14T18:46:50Z</dcterms:created>
  <dc:creator>HSNL_Dantou</dc:creator>
</cp:coreProperties>
</file>